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73" r:id="rId4"/>
    <p:sldId id="275" r:id="rId5"/>
    <p:sldId id="281" r:id="rId6"/>
    <p:sldId id="276" r:id="rId7"/>
    <p:sldId id="277" r:id="rId8"/>
    <p:sldId id="279" r:id="rId9"/>
    <p:sldId id="280" r:id="rId10"/>
  </p:sldIdLst>
  <p:sldSz cx="9144000" cy="6858000" type="screen4x3"/>
  <p:notesSz cx="6858000" cy="9144000"/>
  <p:defaultTextStyle>
    <a:lvl1pPr marL="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sk-SK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DEFF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3969" autoAdjust="0"/>
  </p:normalViewPr>
  <p:slideViewPr>
    <p:cSldViewPr>
      <p:cViewPr varScale="1">
        <p:scale>
          <a:sx n="75" d="100"/>
          <a:sy n="75" d="100"/>
        </p:scale>
        <p:origin x="14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sk-SK" sz="1200"/>
            </a:lvl1pPr>
            <a:extLst/>
          </a:lstStyle>
          <a:p>
            <a:endParaRPr lang="sk-SK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sk-SK" sz="1200"/>
            </a:lvl1pPr>
            <a:extLst/>
          </a:lstStyle>
          <a:p>
            <a:fld id="{54D4857D-62A5-486B-9129-468003D7E020}" type="datetimeFigureOut">
              <a:rPr lang="sk-SK" smtClean="0"/>
              <a:pPr/>
              <a:t>8. 2. 2026</a:t>
            </a:fld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sk-SK" sz="1200"/>
            </a:lvl1pPr>
            <a:extLst/>
          </a:lstStyle>
          <a:p>
            <a:endParaRPr lang="sk-SK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sk-SK" sz="1200"/>
            </a:lvl1pPr>
            <a:extLst/>
          </a:lstStyle>
          <a:p>
            <a:fld id="{2EBE4566-6F3A-4CC1-BD6C-9C510D05F12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0282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sk-SK" sz="1200"/>
            </a:lvl1pPr>
            <a:extLst/>
          </a:lstStyle>
          <a:p>
            <a:endParaRPr lang="sk-SK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sk-SK" sz="1200"/>
            </a:lvl1pPr>
            <a:extLst/>
          </a:lstStyle>
          <a:p>
            <a:fld id="{2D2EF2CE-B28C-4ED4-8FD0-48BB3F48846A}" type="datetimeFigureOut">
              <a:pPr/>
              <a:t>8. 2. 2026</a:t>
            </a:fld>
            <a:endParaRPr lang="sk-SK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sk-SK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sk-SK" sz="1200"/>
            </a:lvl1pPr>
            <a:extLst/>
          </a:lstStyle>
          <a:p>
            <a:endParaRPr lang="sk-SK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sk-SK" sz="1200"/>
            </a:lvl1pPr>
            <a:extLst/>
          </a:lstStyle>
          <a:p>
            <a:fld id="{61807874-5299-41B2-A37A-6AA3547857F4}" type="slidenum"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871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sk-SK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CE0C2-74AD-19DA-0074-8B9AC42F4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2B38009-D0CF-BEE8-9A2D-82FF957F7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3723F4-7221-78D4-F7A6-059257D3D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3198EC-A42B-3375-EC96-38A8904582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9635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sk-SK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sk-SK"/>
              <a:t>Upravte štýl predlohy podnadpisov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sk-SK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sk-SK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sk-SK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sk-SK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sk-SK" sz="1100"/>
              <a:pPr algn="r"/>
              <a:t>8. 2. 2026</a:t>
            </a:fld>
            <a:endParaRPr kumimoji="0" lang="sk-SK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9B2101-2E9F-420A-91A3-890890D84497}" type="slidenum">
              <a:rPr kumimoji="0" lang="sk-SK" sz="1200"/>
              <a:pPr/>
              <a:t>‹#›</a:t>
            </a:fld>
            <a:endParaRPr kumimoji="0" lang="sk-SK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sk-SK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sk-SK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sk-SK"/>
              <a:t>Zobraziť názov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sk-SK" sz="1100"/>
              <a:pPr algn="r"/>
              <a:t>8. 2. 2026</a:t>
            </a:fld>
            <a:endParaRPr kumimoji="0" lang="sk-SK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9B2101-2E9F-420A-91A3-890890D84497}" type="slidenum">
              <a:rPr kumimoji="0" lang="sk-SK" sz="1200"/>
              <a:pPr/>
              <a:t>‹#›</a:t>
            </a:fld>
            <a:endParaRPr kumimoji="0" lang="sk-SK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sk-SK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/>
          <a:p>
            <a:pPr eaLnBrk="1" latinLnBrk="0" hangingPunct="1"/>
            <a:r>
              <a:rPr lang="sk-SK"/>
              <a:t>Upravte štýly predlohy textu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sk-SK" sz="1100"/>
              <a:pPr algn="r"/>
              <a:t>8. 2. 2026</a:t>
            </a:fld>
            <a:endParaRPr kumimoji="0" lang="sk-SK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kumimoji="0" lang="sk-SK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169B2101-2E9F-420A-91A3-890890D84497}" type="slidenum">
              <a:rPr kumimoji="0" lang="sk-SK" sz="1200"/>
              <a:pPr/>
              <a:t>‹#›</a:t>
            </a:fld>
            <a:endParaRPr kumimoji="0" lang="sk-SK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sk-SK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sk-SK"/>
              <a:t>Kliknite sem, ak chcete pridať nadpis sekcie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dnoduché otázky &amp; odpov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k-SK"/>
            </a:lvl1pPr>
            <a:extLst/>
          </a:lstStyle>
          <a:p>
            <a:fld id="{1BEBB2CB-903D-46EF-8227-E770ED8FF514}" type="datetimeFigureOut">
              <a:pPr/>
              <a:t>8. 2. 2026</a:t>
            </a:fld>
            <a:endParaRPr kumimoji="0" lang="sk-SK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sk-SK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pPr/>
              <a:t>‹#›</a:t>
            </a:fld>
            <a:endParaRPr kumimoji="0" lang="sk-SK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k-SK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k-SK"/>
              <a:t>Kliknite sem, ak chcete pridať otázku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sk-SK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sk-SK"/>
              <a:t>Kliknite sem a pridajte odpoveď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drobné otázky &amp; odpov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k-SK"/>
            </a:lvl1pPr>
            <a:extLst/>
          </a:lstStyle>
          <a:p>
            <a:fld id="{1BEBB2CB-903D-46EF-8227-E770ED8FF514}" type="datetimeFigureOut">
              <a:pPr/>
              <a:t>8. 2. 2026</a:t>
            </a:fld>
            <a:endParaRPr kumimoji="0" lang="sk-SK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sk-SK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pPr/>
              <a:t>‹#›</a:t>
            </a:fld>
            <a:endParaRPr kumimoji="0" lang="sk-SK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k-SK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k-SK"/>
              <a:t>Kliknite sem, ak chcete pridať otázku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sk-SK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sk-SK"/>
              <a:t>Kliknite sem a pridajte odpoveď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sk-SK" i="1" baseline="0"/>
            </a:lvl1pPr>
            <a:extLst/>
          </a:lstStyle>
          <a:p>
            <a:pPr lvl="0"/>
            <a:r>
              <a:rPr kumimoji="0" lang="sk-SK"/>
              <a:t>Kliknite sem, ak chcete pridať podrobnosti odpovede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ázka pravda alebo nepravda (Odpoveď: prav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k-SK"/>
            </a:lvl1pPr>
            <a:extLst/>
          </a:lstStyle>
          <a:p>
            <a:fld id="{1BEBB2CB-903D-46EF-8227-E770ED8FF514}" type="datetimeFigureOut">
              <a:pPr/>
              <a:t>8. 2. 2026</a:t>
            </a:fld>
            <a:endParaRPr kumimoji="0" lang="sk-SK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sk-SK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pPr/>
              <a:t>‹#›</a:t>
            </a:fld>
            <a:endParaRPr kumimoji="0" lang="sk-SK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k-SK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k-SK"/>
              <a:t>Kliknite sem, ak chcete pridať otázku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sk-SK" sz="7200">
                <a:solidFill>
                  <a:schemeClr val="tx1">
                    <a:alpha val="40000"/>
                  </a:schemeClr>
                </a:solidFill>
              </a:rPr>
              <a:t>PRAVDA</a:t>
            </a:r>
            <a:r>
              <a:rPr kumimoji="0" lang="sk-SK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sk-SK" sz="7200">
                <a:solidFill>
                  <a:schemeClr val="tx1">
                    <a:alpha val="40000"/>
                  </a:schemeClr>
                </a:solidFill>
              </a:rPr>
              <a:t>alebo NEPRAVDA?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 latinLnBrk="0">
              <a:spcBef>
                <a:spcPct val="20000"/>
              </a:spcBef>
              <a:buNone/>
            </a:pPr>
            <a:r>
              <a:rPr kumimoji="0" lang="sk-SK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PRAVDA </a:t>
            </a:r>
            <a:r>
              <a:rPr kumimoji="0" lang="sk-SK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alebo NEPRAVDA?</a:t>
            </a:r>
            <a:endParaRPr kumimoji="0"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ázka pravda alebo nepravda (Odpoveď: neprav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k-SK"/>
            </a:lvl1pPr>
            <a:extLst/>
          </a:lstStyle>
          <a:p>
            <a:fld id="{1BEBB2CB-903D-46EF-8227-E770ED8FF514}" type="datetimeFigureOut">
              <a:pPr/>
              <a:t>8. 2. 2026</a:t>
            </a:fld>
            <a:endParaRPr kumimoji="0" lang="sk-SK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sk-SK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pPr/>
              <a:t>‹#›</a:t>
            </a:fld>
            <a:endParaRPr kumimoji="0" lang="sk-SK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k-SK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k-SK"/>
              <a:t>Kliknite sem, ak chcete pridať otázku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sk-SK" sz="7200">
                <a:solidFill>
                  <a:schemeClr val="tx1">
                    <a:alpha val="40000"/>
                  </a:schemeClr>
                </a:solidFill>
              </a:rPr>
              <a:t>PRAVDA</a:t>
            </a:r>
            <a:r>
              <a:rPr kumimoji="0" lang="sk-SK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sk-SK" sz="7200">
                <a:solidFill>
                  <a:schemeClr val="tx1">
                    <a:alpha val="40000"/>
                  </a:schemeClr>
                </a:solidFill>
              </a:rPr>
              <a:t>alebo NEPRAVDA?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sk-SK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PRAVDA alebo </a:t>
            </a:r>
            <a:r>
              <a:rPr kumimoji="0" lang="sk-SK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NEPRAVDA</a:t>
            </a:r>
            <a:r>
              <a:rPr kumimoji="0" lang="sk-SK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radiť polo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sk-SK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Kliknite sem a pridajte položku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Kliknite sem a pridajte položku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Kliknite sem a pridajte položku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Kliknite sem a pridajte položku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Kliknite sem a pridajte položku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k-SK"/>
            </a:lvl1pPr>
            <a:extLst/>
          </a:lstStyle>
          <a:p>
            <a:fld id="{1BEBB2CB-903D-46EF-8227-E770ED8FF514}" type="datetimeFigureOut">
              <a:pPr/>
              <a:t>8. 2. 2026</a:t>
            </a:fld>
            <a:endParaRPr kumimoji="0" lang="sk-SK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Kliknutím pridáte zhodu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Kliknutím pridáte zhodu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Kliknutím pridáte zhodu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Kliknutím pridáte zhodu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k-SK"/>
            </a:lvl1pPr>
            <a:lvl2pPr eaLnBrk="1" latinLnBrk="0" hangingPunct="1">
              <a:buFontTx/>
              <a:buChar char="•"/>
              <a:defRPr kumimoji="0" lang="sk-SK"/>
            </a:lvl2pPr>
            <a:lvl3pPr eaLnBrk="1" latinLnBrk="0" hangingPunct="1">
              <a:buFontTx/>
              <a:buChar char="•"/>
              <a:defRPr kumimoji="0" lang="sk-SK"/>
            </a:lvl3pPr>
            <a:lvl4pPr eaLnBrk="1" latinLnBrk="0" hangingPunct="1">
              <a:buFontTx/>
              <a:buChar char="•"/>
              <a:defRPr kumimoji="0" lang="sk-SK"/>
            </a:lvl4pPr>
            <a:lvl5pPr eaLnBrk="1" latinLnBrk="0" hangingPunct="1">
              <a:buFontTx/>
              <a:buChar char="•"/>
              <a:defRPr kumimoji="0" lang="sk-SK"/>
            </a:lvl5pPr>
            <a:extLst/>
          </a:lstStyle>
          <a:p>
            <a:pPr lvl="0"/>
            <a:r>
              <a:rPr kumimoji="0" lang="sk-SK"/>
              <a:t>Kliknutím pridáte zhodu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sk-SK" i="1" baseline="0"/>
            </a:lvl1pPr>
            <a:extLst/>
          </a:lstStyle>
          <a:p>
            <a:r>
              <a:rPr kumimoji="0" lang="sk-SK"/>
              <a:t>Kliknite sem, ak chcete zadať vašu otázku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pPr/>
              <a:t>‹#›</a:t>
            </a:fld>
            <a:endParaRPr kumimoji="0" lang="sk-SK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5000"/>
              </a:schemeClr>
            </a:gs>
            <a:gs pos="73000">
              <a:schemeClr val="bg1">
                <a:shade val="80000"/>
                <a:satMod val="1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eaLnBrk="1" latinLnBrk="0" hangingPunct="1"/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/>
              <a:t>Upravte štýl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sk-SK" sz="1100"/>
            </a:lvl1pPr>
            <a:extLst/>
          </a:lstStyle>
          <a:p>
            <a:pPr algn="r"/>
            <a:fld id="{8F67D422-08A8-451B-9A67-21962FC4B660}" type="datetimeFigureOut">
              <a:rPr kumimoji="0" lang="sk-SK" sz="1100"/>
              <a:pPr algn="r"/>
              <a:t>8. 2. 2026</a:t>
            </a:fld>
            <a:endParaRPr kumimoji="0" lang="sk-SK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sk-SK" sz="1200"/>
            </a:lvl1pPr>
            <a:extLst/>
          </a:lstStyle>
          <a:p>
            <a:endParaRPr kumimoji="0" lang="sk-SK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sk-SK" sz="1200"/>
            </a:lvl1pPr>
            <a:extLst/>
          </a:lstStyle>
          <a:p>
            <a:fld id="{169B2101-2E9F-420A-91A3-890890D84497}" type="slidenum">
              <a:rPr kumimoji="0" lang="sk-SK" sz="1200"/>
              <a:pPr/>
              <a:t>‹#›</a:t>
            </a:fld>
            <a:endParaRPr kumimoji="0" lang="sk-SK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sk-SK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rtl="0" eaLnBrk="1" latinLnBrk="0" hangingPunct="1">
        <a:spcBef>
          <a:spcPct val="0"/>
        </a:spcBef>
        <a:buNone/>
        <a:defRPr kumimoji="0" lang="sk-SK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sk-SK">
          <a:solidFill>
            <a:schemeClr val="tx2"/>
          </a:solidFill>
        </a:defRPr>
      </a:lvl2pPr>
      <a:lvl3pPr eaLnBrk="1" latinLnBrk="0" hangingPunct="1">
        <a:defRPr kumimoji="0" lang="sk-SK">
          <a:solidFill>
            <a:schemeClr val="tx2"/>
          </a:solidFill>
        </a:defRPr>
      </a:lvl3pPr>
      <a:lvl4pPr eaLnBrk="1" latinLnBrk="0" hangingPunct="1">
        <a:defRPr kumimoji="0" lang="sk-SK">
          <a:solidFill>
            <a:schemeClr val="tx2"/>
          </a:solidFill>
        </a:defRPr>
      </a:lvl4pPr>
      <a:lvl5pPr eaLnBrk="1" latinLnBrk="0" hangingPunct="1">
        <a:defRPr kumimoji="0" lang="sk-SK">
          <a:solidFill>
            <a:schemeClr val="tx2"/>
          </a:solidFill>
        </a:defRPr>
      </a:lvl5pPr>
      <a:lvl6pPr eaLnBrk="1" latinLnBrk="0" hangingPunct="1">
        <a:defRPr kumimoji="0" lang="sk-SK">
          <a:solidFill>
            <a:schemeClr val="tx2"/>
          </a:solidFill>
        </a:defRPr>
      </a:lvl6pPr>
      <a:lvl7pPr eaLnBrk="1" latinLnBrk="0" hangingPunct="1">
        <a:defRPr kumimoji="0" lang="sk-SK">
          <a:solidFill>
            <a:schemeClr val="tx2"/>
          </a:solidFill>
        </a:defRPr>
      </a:lvl7pPr>
      <a:lvl8pPr eaLnBrk="1" latinLnBrk="0" hangingPunct="1">
        <a:defRPr kumimoji="0" lang="sk-SK">
          <a:solidFill>
            <a:schemeClr val="tx2"/>
          </a:solidFill>
        </a:defRPr>
      </a:lvl8pPr>
      <a:lvl9pPr eaLnBrk="1" latinLnBrk="0" hangingPunct="1">
        <a:defRPr kumimoji="0" lang="sk-SK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sk-SK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sk-SK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k-SK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k-SK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k-SK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k-SK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Plán aktivít</a:t>
            </a:r>
            <a:br>
              <a:rPr lang="sk-SK" dirty="0"/>
            </a:br>
            <a:r>
              <a:rPr lang="sk-SK" dirty="0"/>
              <a:t>2026</a:t>
            </a:r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251520" y="5661248"/>
            <a:ext cx="8098302" cy="762000"/>
          </a:xfrm>
        </p:spPr>
        <p:txBody>
          <a:bodyPr>
            <a:normAutofit/>
          </a:bodyPr>
          <a:lstStyle/>
          <a:p>
            <a:r>
              <a:rPr lang="sk-SK" sz="3200" dirty="0"/>
              <a:t>Cirkevný zbor ECAV Rankovce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i="1" dirty="0"/>
              <a:t>bohoslužby</a:t>
            </a:r>
            <a:r>
              <a:rPr lang="sk-SK" dirty="0"/>
              <a:t> –     nedeľa - Rankovce, Boliarov – 10.30 hod.</a:t>
            </a:r>
          </a:p>
          <a:p>
            <a:pPr marL="0" lvl="0" indent="0">
              <a:buNone/>
            </a:pPr>
            <a:r>
              <a:rPr lang="sk-SK" dirty="0"/>
              <a:t>		nedeľa – Bačkovík, Čakanovce – 9.00 hod.</a:t>
            </a:r>
          </a:p>
          <a:p>
            <a:pPr marL="0" lvl="0" indent="0">
              <a:buNone/>
            </a:pPr>
            <a:r>
              <a:rPr lang="sk-SK" dirty="0"/>
              <a:t>	sviatky: výročné a sviatky prac. pokoja – ako v nedeľu, </a:t>
            </a:r>
          </a:p>
          <a:p>
            <a:pPr marL="0" lvl="0" indent="0">
              <a:buNone/>
            </a:pPr>
            <a:r>
              <a:rPr lang="sk-SK" dirty="0"/>
              <a:t>						ostatné v podvečer</a:t>
            </a: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pamiatka posvätenia chrámov a zvoníc:</a:t>
            </a: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		Mudrovce, </a:t>
            </a:r>
            <a:r>
              <a:rPr lang="sk-SK" dirty="0" err="1">
                <a:solidFill>
                  <a:srgbClr val="FFFF00"/>
                </a:solidFill>
              </a:rPr>
              <a:t>Žírovce</a:t>
            </a:r>
            <a:r>
              <a:rPr lang="sk-SK" dirty="0">
                <a:solidFill>
                  <a:srgbClr val="FFFF00"/>
                </a:solidFill>
              </a:rPr>
              <a:t> (po 29.6.): 28.6. </a:t>
            </a: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		Čakanovce (1958, po 6.7.): 12.7.</a:t>
            </a:r>
            <a:endParaRPr lang="sk-SK" dirty="0">
              <a:solidFill>
                <a:srgbClr val="81DEFF"/>
              </a:solidFill>
            </a:endParaRP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		Bačkovík (1837, </a:t>
            </a:r>
            <a:r>
              <a:rPr lang="sk-SK" dirty="0" err="1">
                <a:solidFill>
                  <a:srgbClr val="FFFF00"/>
                </a:solidFill>
              </a:rPr>
              <a:t>najbl</a:t>
            </a:r>
            <a:r>
              <a:rPr lang="sk-SK" dirty="0">
                <a:solidFill>
                  <a:srgbClr val="FFFF00"/>
                </a:solidFill>
              </a:rPr>
              <a:t>. k 20.7.): 26.7. </a:t>
            </a: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		Boliarov (1992, po 22.8.): 23.8. </a:t>
            </a:r>
            <a:endParaRPr lang="sk-SK" b="1" i="1" u="sng" dirty="0">
              <a:solidFill>
                <a:srgbClr val="FFA7A7"/>
              </a:solidFill>
            </a:endParaRPr>
          </a:p>
          <a:p>
            <a:pPr marL="0" indent="0">
              <a:buNone/>
            </a:pPr>
            <a:r>
              <a:rPr lang="sk-SK" dirty="0">
                <a:solidFill>
                  <a:srgbClr val="FFFF00"/>
                </a:solidFill>
              </a:rPr>
              <a:t>		Rankovce (po 18.9.): 20.9.</a:t>
            </a:r>
          </a:p>
          <a:p>
            <a:pPr marL="0" indent="0">
              <a:buNone/>
            </a:pPr>
            <a:r>
              <a:rPr lang="sk-SK" b="1" dirty="0"/>
              <a:t>poďakovanie za úrody: 11.10.</a:t>
            </a:r>
          </a:p>
          <a:p>
            <a:pPr marL="0" indent="0">
              <a:buNone/>
            </a:pPr>
            <a:r>
              <a:rPr lang="sk-SK" b="1" dirty="0"/>
              <a:t>sviatosti</a:t>
            </a:r>
            <a:r>
              <a:rPr lang="sk-SK" dirty="0"/>
              <a:t>: VP – 1. nedeľa v mesiaci + Veľ. Piatok, 3. adventná, domácnosti, iné</a:t>
            </a:r>
          </a:p>
          <a:p>
            <a:pPr marL="0" indent="0">
              <a:buNone/>
            </a:pPr>
            <a:r>
              <a:rPr lang="sk-SK" dirty="0"/>
              <a:t>               krst – okrem výnimiek počas SB</a:t>
            </a:r>
          </a:p>
          <a:p>
            <a:pPr marL="0" indent="0">
              <a:buNone/>
            </a:pPr>
            <a:r>
              <a:rPr lang="sk-SK" b="1" dirty="0"/>
              <a:t>večierne</a:t>
            </a:r>
            <a:r>
              <a:rPr lang="sk-SK" dirty="0"/>
              <a:t> – adventná a pôstna – v každom kostole</a:t>
            </a:r>
          </a:p>
          <a:p>
            <a:pPr marL="0" indent="0">
              <a:buNone/>
            </a:pPr>
            <a:r>
              <a:rPr lang="sk-SK" b="1" dirty="0"/>
              <a:t>večierne vo </a:t>
            </a:r>
            <a:r>
              <a:rPr lang="sk-SK" b="1" dirty="0" err="1"/>
              <a:t>fíliách</a:t>
            </a:r>
            <a:r>
              <a:rPr lang="sk-SK" b="1" dirty="0"/>
              <a:t> Herľany, Trsťany a Ďurďošík  	podľa dohody</a:t>
            </a:r>
            <a:endParaRPr lang="sk-SK" dirty="0"/>
          </a:p>
          <a:p>
            <a:pPr marL="0" indent="0">
              <a:buNone/>
            </a:pPr>
            <a:r>
              <a:rPr lang="sk-SK" b="1" dirty="0"/>
              <a:t>modlitebné večery </a:t>
            </a:r>
            <a:r>
              <a:rPr lang="sk-SK" dirty="0"/>
              <a:t>– pôstny, adventný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4624"/>
            <a:ext cx="769620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pravidelné stretnutia 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77788" y="908720"/>
            <a:ext cx="9217024" cy="55711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err="1"/>
              <a:t>besiedkový</a:t>
            </a:r>
            <a:r>
              <a:rPr lang="sk-SK" b="1" dirty="0"/>
              <a:t> tím </a:t>
            </a:r>
            <a:r>
              <a:rPr lang="sk-SK" dirty="0"/>
              <a:t>– podľa potreby</a:t>
            </a:r>
          </a:p>
          <a:p>
            <a:pPr marL="0" indent="0">
              <a:buNone/>
            </a:pPr>
            <a:r>
              <a:rPr lang="sk-SK" b="1" dirty="0"/>
              <a:t>deti – besiedky </a:t>
            </a:r>
            <a:r>
              <a:rPr lang="sk-SK" dirty="0"/>
              <a:t>–  Rankovce – nedeľa 9.30 hod.</a:t>
            </a:r>
          </a:p>
          <a:p>
            <a:pPr marL="0" indent="0">
              <a:buNone/>
            </a:pPr>
            <a:r>
              <a:rPr lang="sk-SK" dirty="0"/>
              <a:t>		  Boliarov – piatok 17.00 hod.</a:t>
            </a:r>
          </a:p>
          <a:p>
            <a:pPr marL="0" indent="0">
              <a:buNone/>
            </a:pPr>
            <a:r>
              <a:rPr lang="sk-SK" b="1" dirty="0"/>
              <a:t>konfirmačná príprava </a:t>
            </a:r>
            <a:r>
              <a:rPr lang="sk-SK" dirty="0"/>
              <a:t>– 1x v týždni, sústredenia na fare i mimo – sobota 17.00 </a:t>
            </a:r>
          </a:p>
          <a:p>
            <a:pPr marL="0" indent="0">
              <a:buNone/>
            </a:pPr>
            <a:r>
              <a:rPr lang="sk-SK" b="1" dirty="0"/>
              <a:t>mládež</a:t>
            </a:r>
            <a:r>
              <a:rPr lang="sk-SK" dirty="0"/>
              <a:t> s dorastom – sobota o 18.00 hod.</a:t>
            </a:r>
          </a:p>
          <a:p>
            <a:pPr marL="0" indent="0">
              <a:buNone/>
            </a:pPr>
            <a:r>
              <a:rPr lang="sk-SK" b="1" dirty="0"/>
              <a:t>tím mládeže </a:t>
            </a:r>
            <a:r>
              <a:rPr lang="sk-SK" dirty="0"/>
              <a:t>– raz za dva týždne, skupinky podľa dohody</a:t>
            </a:r>
          </a:p>
          <a:p>
            <a:pPr marL="0" indent="0">
              <a:buNone/>
            </a:pPr>
            <a:r>
              <a:rPr lang="sk-SK" b="1" dirty="0"/>
              <a:t>rodinky</a:t>
            </a:r>
            <a:r>
              <a:rPr lang="sk-SK" dirty="0"/>
              <a:t> – každá druhá sobota </a:t>
            </a:r>
          </a:p>
          <a:p>
            <a:pPr marL="0" indent="0">
              <a:buNone/>
            </a:pPr>
            <a:r>
              <a:rPr lang="sk-SK" b="1" dirty="0"/>
              <a:t>spevokol</a:t>
            </a:r>
            <a:r>
              <a:rPr lang="sk-SK" dirty="0"/>
              <a:t> – streda 19.00 hod.</a:t>
            </a:r>
          </a:p>
          <a:p>
            <a:pPr marL="0" indent="0">
              <a:buNone/>
            </a:pPr>
            <a:r>
              <a:rPr lang="sk-SK" dirty="0"/>
              <a:t>stret. sestier </a:t>
            </a:r>
            <a:r>
              <a:rPr lang="sk-SK" dirty="0" err="1"/>
              <a:t>Debora</a:t>
            </a:r>
            <a:r>
              <a:rPr lang="sk-SK" dirty="0"/>
              <a:t> online – 1. pondelok v mesiaci</a:t>
            </a:r>
          </a:p>
          <a:p>
            <a:pPr marL="0" indent="0">
              <a:buNone/>
            </a:pPr>
            <a:r>
              <a:rPr lang="sk-SK" dirty="0"/>
              <a:t>biblické štúdium – 2. pondelok v mesiaci</a:t>
            </a:r>
          </a:p>
          <a:p>
            <a:pPr marL="0" indent="0">
              <a:buNone/>
            </a:pPr>
            <a:r>
              <a:rPr lang="sk-SK" dirty="0"/>
              <a:t>pastor. rozhovory pred krstom a sobášom – spravidla nedeľa 19.00 hod.</a:t>
            </a:r>
          </a:p>
          <a:p>
            <a:pPr marL="0" indent="0">
              <a:buNone/>
            </a:pPr>
            <a:r>
              <a:rPr lang="sk-SK" dirty="0"/>
              <a:t>rómska misia:</a:t>
            </a:r>
          </a:p>
          <a:p>
            <a:pPr marL="0" indent="271463">
              <a:buNone/>
            </a:pPr>
            <a:r>
              <a:rPr lang="sk-SK" b="1" dirty="0"/>
              <a:t>Rankovce: besiedka</a:t>
            </a:r>
            <a:r>
              <a:rPr lang="sk-SK" dirty="0"/>
              <a:t> – štvrtok 17.00 hod., </a:t>
            </a:r>
          </a:p>
          <a:p>
            <a:pPr marL="0" indent="271463">
              <a:buNone/>
            </a:pPr>
            <a:r>
              <a:rPr lang="sk-SK" b="1" dirty="0"/>
              <a:t>Rankovce:</a:t>
            </a:r>
            <a:r>
              <a:rPr lang="sk-SK" dirty="0"/>
              <a:t> dorast – piatok 18.00 hod.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1432" y="44624"/>
            <a:ext cx="7927032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pravidelné stretnutia II</a:t>
            </a:r>
          </a:p>
        </p:txBody>
      </p:sp>
    </p:spTree>
    <p:extLst>
      <p:ext uri="{BB962C8B-B14F-4D97-AF65-F5344CB8AC3E}">
        <p14:creationId xmlns:p14="http://schemas.microsoft.com/office/powerpoint/2010/main" val="411338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395536" y="568152"/>
            <a:ext cx="8712968" cy="62898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FF00"/>
                </a:solidFill>
              </a:rPr>
              <a:t>január:</a:t>
            </a:r>
            <a:endParaRPr lang="sk-SK" dirty="0"/>
          </a:p>
          <a:p>
            <a:pPr marL="1233488"/>
            <a:r>
              <a:rPr lang="sk-SK" dirty="0"/>
              <a:t>1.1. – verše povzbudenia na službách Božích</a:t>
            </a:r>
          </a:p>
          <a:p>
            <a:pPr marL="1233488"/>
            <a:r>
              <a:rPr lang="sk-SK" dirty="0"/>
              <a:t>5.1. – novoročné stretnutie spevokolu</a:t>
            </a:r>
          </a:p>
          <a:p>
            <a:pPr marL="1233488"/>
            <a:r>
              <a:rPr lang="sk-SK" dirty="0"/>
              <a:t>11.1. – novoročné stretnutie s dozorcom a </a:t>
            </a:r>
            <a:r>
              <a:rPr lang="sk-SK" dirty="0" err="1"/>
              <a:t>poddozorcom</a:t>
            </a:r>
            <a:r>
              <a:rPr lang="sk-SK" dirty="0"/>
              <a:t>, Rankovce</a:t>
            </a:r>
          </a:p>
          <a:p>
            <a:pPr marL="1233488"/>
            <a:r>
              <a:rPr lang="sk-SK" dirty="0"/>
              <a:t>23.1. – </a:t>
            </a:r>
            <a:r>
              <a:rPr lang="sk-SK" dirty="0" err="1"/>
              <a:t>teambuilding</a:t>
            </a:r>
            <a:r>
              <a:rPr lang="sk-SK" dirty="0"/>
              <a:t> vedúcich besiedky, Rankovce</a:t>
            </a:r>
          </a:p>
          <a:p>
            <a:pPr marL="1233488"/>
            <a:r>
              <a:rPr lang="sk-SK" dirty="0"/>
              <a:t>24.1. – </a:t>
            </a:r>
            <a:r>
              <a:rPr lang="sk-SK" dirty="0" err="1"/>
              <a:t>teambuilding</a:t>
            </a:r>
            <a:r>
              <a:rPr lang="sk-SK" dirty="0"/>
              <a:t> SLOVO, Košice</a:t>
            </a:r>
          </a:p>
          <a:p>
            <a:pPr marL="1233488"/>
            <a:r>
              <a:rPr lang="sk-SK" dirty="0"/>
              <a:t>25.1. – filiálny konvent (Bačkovík, Boliarov)</a:t>
            </a:r>
          </a:p>
          <a:p>
            <a:pPr marL="0" indent="0">
              <a:buNone/>
            </a:pPr>
            <a:r>
              <a:rPr lang="sk-SK" dirty="0"/>
              <a:t> </a:t>
            </a:r>
            <a:r>
              <a:rPr lang="sk-SK" b="1" dirty="0">
                <a:solidFill>
                  <a:srgbClr val="FFFF00"/>
                </a:solidFill>
              </a:rPr>
              <a:t>február:</a:t>
            </a:r>
            <a:endParaRPr lang="sk-SK" dirty="0">
              <a:solidFill>
                <a:srgbClr val="FFFF00"/>
              </a:solidFill>
            </a:endParaRPr>
          </a:p>
          <a:p>
            <a:pPr marL="1233488"/>
            <a:r>
              <a:rPr lang="sk-SK" dirty="0"/>
              <a:t>2.2. – filiálne výročné konventy (Čakanovce, Rankovce)</a:t>
            </a:r>
          </a:p>
          <a:p>
            <a:pPr marL="1233488"/>
            <a:r>
              <a:rPr lang="sk-SK" dirty="0"/>
              <a:t>7.2. – konferencia </a:t>
            </a:r>
            <a:r>
              <a:rPr lang="sk-SK" dirty="0" err="1"/>
              <a:t>iMuž</a:t>
            </a:r>
            <a:r>
              <a:rPr lang="sk-SK" dirty="0"/>
              <a:t>, Žilina</a:t>
            </a:r>
          </a:p>
          <a:p>
            <a:pPr marL="1233488"/>
            <a:r>
              <a:rPr lang="sk-SK" dirty="0"/>
              <a:t>8.2. – výročné presbyterstvo, Rankovce </a:t>
            </a:r>
          </a:p>
          <a:p>
            <a:pPr marL="1233488"/>
            <a:r>
              <a:rPr lang="sk-SK" dirty="0"/>
              <a:t>15.2. – manželský večer, Herľany</a:t>
            </a:r>
          </a:p>
          <a:p>
            <a:pPr marL="1233488"/>
            <a:r>
              <a:rPr lang="sk-SK" dirty="0"/>
              <a:t>16.2. – revízny výbor</a:t>
            </a:r>
          </a:p>
          <a:p>
            <a:pPr marL="1233488"/>
            <a:r>
              <a:rPr lang="sk-SK" dirty="0"/>
              <a:t>17.2. – misijný večer </a:t>
            </a:r>
            <a:r>
              <a:rPr lang="sk-SK" dirty="0" err="1"/>
              <a:t>VD</a:t>
            </a:r>
            <a:r>
              <a:rPr lang="sk-SK" dirty="0"/>
              <a:t> </a:t>
            </a:r>
            <a:r>
              <a:rPr lang="sk-SK" dirty="0" err="1"/>
              <a:t>ECAV</a:t>
            </a:r>
            <a:r>
              <a:rPr lang="sk-SK" dirty="0"/>
              <a:t>, Prešov</a:t>
            </a:r>
          </a:p>
          <a:p>
            <a:pPr marL="1233488"/>
            <a:r>
              <a:rPr lang="sk-SK" dirty="0"/>
              <a:t>20.2. – porada kantorov, Rankovce</a:t>
            </a:r>
          </a:p>
          <a:p>
            <a:pPr marL="1233488"/>
            <a:r>
              <a:rPr lang="sk-SK" dirty="0"/>
              <a:t>22.2. - výročný konvent, Rankovce</a:t>
            </a:r>
          </a:p>
          <a:p>
            <a:pPr marL="1233488"/>
            <a:r>
              <a:rPr lang="sk-SK" dirty="0"/>
              <a:t>27.2.-1.3. – mládežnícka </a:t>
            </a:r>
            <a:r>
              <a:rPr lang="sk-SK" dirty="0" err="1"/>
              <a:t>víkendovka</a:t>
            </a:r>
            <a:r>
              <a:rPr lang="sk-SK" dirty="0"/>
              <a:t>, Kokošovce</a:t>
            </a:r>
          </a:p>
          <a:p>
            <a:pPr marL="1233488"/>
            <a:r>
              <a:rPr lang="sk-SK" dirty="0"/>
              <a:t>28.2. – misijný koncert Pavla </a:t>
            </a:r>
            <a:r>
              <a:rPr lang="sk-SK" dirty="0" err="1"/>
              <a:t>Helana</a:t>
            </a:r>
            <a:r>
              <a:rPr lang="sk-SK" dirty="0"/>
              <a:t>, Rankovce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nepravidelné stretnutia I</a:t>
            </a:r>
          </a:p>
        </p:txBody>
      </p:sp>
    </p:spTree>
    <p:extLst>
      <p:ext uri="{BB962C8B-B14F-4D97-AF65-F5344CB8AC3E}">
        <p14:creationId xmlns:p14="http://schemas.microsoft.com/office/powerpoint/2010/main" val="15441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05028-3C89-6C6B-1666-E4E36BD84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>
            <a:extLst>
              <a:ext uri="{FF2B5EF4-FFF2-40B4-BE49-F238E27FC236}">
                <a16:creationId xmlns:a16="http://schemas.microsoft.com/office/drawing/2014/main" id="{08563DFC-48CE-213E-6D96-983CE769A648}"/>
              </a:ext>
            </a:extLst>
          </p:cNvPr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0E0501A7-2606-CA04-91FA-7FA7667B5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568152"/>
            <a:ext cx="8712968" cy="6289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100" b="1" dirty="0">
                <a:solidFill>
                  <a:srgbClr val="FFFF00"/>
                </a:solidFill>
              </a:rPr>
              <a:t>marec:</a:t>
            </a:r>
          </a:p>
          <a:p>
            <a:pPr marL="1233488"/>
            <a:r>
              <a:rPr lang="sk-SK" dirty="0"/>
              <a:t>8.3. – stretnutie seniorov, Herľany</a:t>
            </a:r>
          </a:p>
          <a:p>
            <a:pPr marL="1233488"/>
            <a:r>
              <a:rPr lang="sk-SK" dirty="0"/>
              <a:t>10.3. – pôstny </a:t>
            </a:r>
            <a:r>
              <a:rPr lang="sk-SK" dirty="0" err="1"/>
              <a:t>ekum</a:t>
            </a:r>
            <a:r>
              <a:rPr lang="sk-SK" dirty="0"/>
              <a:t>. </a:t>
            </a:r>
            <a:r>
              <a:rPr lang="sk-SK" dirty="0" err="1"/>
              <a:t>modlit</a:t>
            </a:r>
            <a:r>
              <a:rPr lang="sk-SK" dirty="0"/>
              <a:t>. večer, Čakanovce </a:t>
            </a:r>
          </a:p>
          <a:p>
            <a:pPr marL="1233488"/>
            <a:r>
              <a:rPr lang="sk-SK" dirty="0"/>
              <a:t>13.-15.3. – konferencia </a:t>
            </a:r>
            <a:r>
              <a:rPr lang="sk-SK" dirty="0" err="1"/>
              <a:t>Modl</a:t>
            </a:r>
            <a:r>
              <a:rPr lang="sk-SK" dirty="0"/>
              <a:t>. spoločenstva, Košice</a:t>
            </a:r>
          </a:p>
          <a:p>
            <a:pPr marL="1233488"/>
            <a:r>
              <a:rPr lang="sk-SK" dirty="0"/>
              <a:t>14.3. – kantorský kurz </a:t>
            </a:r>
            <a:r>
              <a:rPr lang="sk-SK" dirty="0" err="1"/>
              <a:t>VD</a:t>
            </a:r>
            <a:r>
              <a:rPr lang="sk-SK" dirty="0"/>
              <a:t>, Prešov</a:t>
            </a:r>
          </a:p>
          <a:p>
            <a:pPr marL="1233488"/>
            <a:r>
              <a:rPr lang="sk-SK" dirty="0"/>
              <a:t>21.3. – brigáda pri dreve</a:t>
            </a:r>
          </a:p>
          <a:p>
            <a:pPr marL="1233488"/>
            <a:r>
              <a:rPr lang="sk-SK" dirty="0"/>
              <a:t>22.3. – seniorálny konvent, Vyšná Kamenica</a:t>
            </a:r>
          </a:p>
          <a:p>
            <a:pPr marL="1233488"/>
            <a:r>
              <a:rPr lang="sk-SK" dirty="0"/>
              <a:t>27.-28.3. – </a:t>
            </a:r>
            <a:r>
              <a:rPr lang="sk-SK" dirty="0" err="1"/>
              <a:t>víkendovka</a:t>
            </a:r>
            <a:r>
              <a:rPr lang="sk-SK" dirty="0"/>
              <a:t> konfirmandov</a:t>
            </a:r>
          </a:p>
          <a:p>
            <a:pPr marL="1233488"/>
            <a:endParaRPr lang="sk-SK" dirty="0"/>
          </a:p>
          <a:p>
            <a:pPr marL="0" indent="0">
              <a:buNone/>
            </a:pPr>
            <a:r>
              <a:rPr lang="sk-SK" sz="2100" b="1" dirty="0">
                <a:solidFill>
                  <a:srgbClr val="FFFF00"/>
                </a:solidFill>
              </a:rPr>
              <a:t>apríl:</a:t>
            </a:r>
          </a:p>
          <a:p>
            <a:pPr marL="1233488"/>
            <a:r>
              <a:rPr lang="sk-SK" dirty="0"/>
              <a:t>4.4. – skúška konfirmandov (biela sobota), Boliarov</a:t>
            </a:r>
          </a:p>
          <a:p>
            <a:pPr marL="1233488"/>
            <a:r>
              <a:rPr lang="sk-SK" dirty="0"/>
              <a:t>12.4. – seniorátny deň, Nálepkovo</a:t>
            </a:r>
          </a:p>
          <a:p>
            <a:pPr marL="1233488"/>
            <a:r>
              <a:rPr lang="sk-SK" dirty="0"/>
              <a:t>25.4. – rómska evanjelická </a:t>
            </a:r>
            <a:r>
              <a:rPr lang="sk-SK" dirty="0" err="1"/>
              <a:t>konf</a:t>
            </a:r>
            <a:r>
              <a:rPr lang="sk-SK" dirty="0"/>
              <a:t>., Slavošovce (?)</a:t>
            </a:r>
          </a:p>
          <a:p>
            <a:pPr marL="1233488"/>
            <a:r>
              <a:rPr lang="sk-SK" dirty="0"/>
              <a:t>26.4. – slávnosť konfirmácie</a:t>
            </a:r>
          </a:p>
          <a:p>
            <a:pPr marL="890588" indent="0">
              <a:buNone/>
            </a:pPr>
            <a:endParaRPr lang="sk-SK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DC2553-4D39-0A38-81D5-6D593B97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nepravidelné stretnutia I</a:t>
            </a:r>
          </a:p>
        </p:txBody>
      </p:sp>
    </p:spTree>
    <p:extLst>
      <p:ext uri="{BB962C8B-B14F-4D97-AF65-F5344CB8AC3E}">
        <p14:creationId xmlns:p14="http://schemas.microsoft.com/office/powerpoint/2010/main" val="295900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395536" y="908720"/>
            <a:ext cx="8712968" cy="5616624"/>
          </a:xfrm>
        </p:spPr>
        <p:txBody>
          <a:bodyPr>
            <a:normAutofit lnSpcReduction="10000"/>
          </a:bodyPr>
          <a:lstStyle/>
          <a:p>
            <a:pPr marL="890588" indent="0">
              <a:buNone/>
            </a:pPr>
            <a:endParaRPr lang="sk-SK" sz="1050" baseline="-12000" dirty="0"/>
          </a:p>
          <a:p>
            <a:pPr marL="0" indent="0">
              <a:buNone/>
            </a:pPr>
            <a:r>
              <a:rPr lang="sk-SK" dirty="0"/>
              <a:t> </a:t>
            </a:r>
            <a:r>
              <a:rPr lang="sk-SK" sz="2100" b="1" dirty="0">
                <a:solidFill>
                  <a:srgbClr val="FFFF00"/>
                </a:solidFill>
              </a:rPr>
              <a:t>máj:</a:t>
            </a:r>
            <a:endParaRPr lang="sk-SK" dirty="0"/>
          </a:p>
          <a:p>
            <a:pPr marL="1233488"/>
            <a:r>
              <a:rPr lang="sk-SK" dirty="0"/>
              <a:t>2.-3.5. – konferencia </a:t>
            </a:r>
            <a:r>
              <a:rPr lang="sk-SK" dirty="0" err="1"/>
              <a:t>SEŽ</a:t>
            </a:r>
            <a:r>
              <a:rPr lang="sk-SK" dirty="0"/>
              <a:t>, Modra</a:t>
            </a:r>
          </a:p>
          <a:p>
            <a:pPr marL="1233488"/>
            <a:r>
              <a:rPr lang="sk-SK" dirty="0"/>
              <a:t>8.-10.5. – stret. kresťanských učiteľov, </a:t>
            </a:r>
            <a:r>
              <a:rPr lang="sk-SK" dirty="0" err="1"/>
              <a:t>Lipt</a:t>
            </a:r>
            <a:r>
              <a:rPr lang="sk-SK" dirty="0"/>
              <a:t>. Trnovec</a:t>
            </a:r>
          </a:p>
          <a:p>
            <a:pPr marL="1233488"/>
            <a:r>
              <a:rPr lang="sk-SK" dirty="0"/>
              <a:t>10.5. – deň matiek</a:t>
            </a:r>
          </a:p>
          <a:p>
            <a:pPr marL="1233488"/>
            <a:r>
              <a:rPr lang="sk-SK" dirty="0"/>
              <a:t>10.5. – zápis nových konfirmandov</a:t>
            </a:r>
          </a:p>
          <a:p>
            <a:pPr marL="1233488"/>
            <a:r>
              <a:rPr lang="sk-SK" dirty="0"/>
              <a:t>15.-16.5. – deň rodiny a mládeže </a:t>
            </a:r>
            <a:r>
              <a:rPr lang="sk-SK" dirty="0" err="1"/>
              <a:t>VD</a:t>
            </a:r>
            <a:r>
              <a:rPr lang="sk-SK" dirty="0"/>
              <a:t>, Šarišský hrad</a:t>
            </a:r>
          </a:p>
          <a:p>
            <a:pPr marL="1233488"/>
            <a:r>
              <a:rPr lang="sk-SK" dirty="0"/>
              <a:t>17.5. – zborové presbyterstvo</a:t>
            </a:r>
          </a:p>
          <a:p>
            <a:pPr marL="1233488"/>
            <a:r>
              <a:rPr lang="sk-SK" dirty="0"/>
              <a:t>23.5. – konferencia </a:t>
            </a:r>
            <a:r>
              <a:rPr lang="sk-SK" dirty="0" err="1"/>
              <a:t>iŽena</a:t>
            </a:r>
            <a:r>
              <a:rPr lang="sk-SK" dirty="0"/>
              <a:t>, Žilina</a:t>
            </a:r>
          </a:p>
          <a:p>
            <a:pPr marL="1233488"/>
            <a:r>
              <a:rPr lang="sk-SK" dirty="0"/>
              <a:t>25.5. - </a:t>
            </a:r>
            <a:r>
              <a:rPr lang="sk-SK" dirty="0" err="1"/>
              <a:t>svätoduš</a:t>
            </a:r>
            <a:r>
              <a:rPr lang="sk-SK" dirty="0"/>
              <a:t>. pondelkové </a:t>
            </a:r>
            <a:r>
              <a:rPr lang="sk-SK" dirty="0" err="1"/>
              <a:t>SB</a:t>
            </a:r>
            <a:r>
              <a:rPr lang="sk-SK" dirty="0"/>
              <a:t> vonku, Rankovce</a:t>
            </a:r>
          </a:p>
          <a:p>
            <a:pPr marL="1233488"/>
            <a:r>
              <a:rPr lang="sk-SK" dirty="0"/>
              <a:t>31.5. – deň detí, Dargov</a:t>
            </a:r>
          </a:p>
          <a:p>
            <a:pPr marL="0" indent="0">
              <a:buNone/>
            </a:pPr>
            <a:r>
              <a:rPr lang="sk-SK" sz="2100" b="1" dirty="0">
                <a:solidFill>
                  <a:srgbClr val="FFFF00"/>
                </a:solidFill>
              </a:rPr>
              <a:t>jún:</a:t>
            </a:r>
          </a:p>
          <a:p>
            <a:pPr marL="1233488"/>
            <a:r>
              <a:rPr lang="sk-SK" dirty="0"/>
              <a:t>7.6. – žatva spevokolov, Čakanovce</a:t>
            </a:r>
          </a:p>
          <a:p>
            <a:pPr marL="1233488"/>
            <a:r>
              <a:rPr lang="sk-SK" dirty="0"/>
              <a:t>12.-14.6. – cirkevné dni </a:t>
            </a:r>
            <a:r>
              <a:rPr lang="sk-SK" dirty="0" err="1"/>
              <a:t>ECAV</a:t>
            </a:r>
            <a:r>
              <a:rPr lang="sk-SK" dirty="0"/>
              <a:t>, Banská Bystrica</a:t>
            </a:r>
          </a:p>
          <a:p>
            <a:pPr marL="1233488"/>
            <a:r>
              <a:rPr lang="sk-SK" dirty="0"/>
              <a:t>14.6. – „skaly“ – návšteva synagógy v </a:t>
            </a:r>
            <a:r>
              <a:rPr lang="sk-SK" dirty="0" err="1"/>
              <a:t>KE</a:t>
            </a:r>
            <a:endParaRPr lang="sk-SK" dirty="0"/>
          </a:p>
          <a:p>
            <a:pPr marL="1233488"/>
            <a:r>
              <a:rPr lang="sk-SK" dirty="0"/>
              <a:t>19.-21.6. – výlet rodiniek</a:t>
            </a:r>
          </a:p>
          <a:p>
            <a:pPr marL="1233488"/>
            <a:r>
              <a:rPr lang="sk-SK" sz="2000" dirty="0"/>
              <a:t>28.6. - pamiatka </a:t>
            </a:r>
            <a:r>
              <a:rPr lang="sk-SK" sz="2000" dirty="0" err="1"/>
              <a:t>posv</a:t>
            </a:r>
            <a:r>
              <a:rPr lang="sk-SK" sz="2000" dirty="0"/>
              <a:t>. zvoníc – </a:t>
            </a:r>
            <a:r>
              <a:rPr lang="sk-SK" sz="2000" dirty="0" err="1"/>
              <a:t>Žírovce</a:t>
            </a:r>
            <a:r>
              <a:rPr lang="sk-SK" sz="2000" dirty="0"/>
              <a:t>, Mudrovce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nepravidelné stretnutia II</a:t>
            </a:r>
          </a:p>
        </p:txBody>
      </p:sp>
    </p:spTree>
    <p:extLst>
      <p:ext uri="{BB962C8B-B14F-4D97-AF65-F5344CB8AC3E}">
        <p14:creationId xmlns:p14="http://schemas.microsoft.com/office/powerpoint/2010/main" val="359410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329816" y="980728"/>
            <a:ext cx="8712968" cy="4810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sz="2500" b="1" dirty="0">
                <a:solidFill>
                  <a:srgbClr val="FFFF00"/>
                </a:solidFill>
              </a:rPr>
              <a:t>júl- august:</a:t>
            </a:r>
          </a:p>
          <a:p>
            <a:pPr marL="1233488"/>
            <a:r>
              <a:rPr lang="sk-SK" sz="2200" dirty="0"/>
              <a:t>30.6.-4.7. – </a:t>
            </a:r>
            <a:r>
              <a:rPr lang="sk-SK" sz="2200" dirty="0" err="1"/>
              <a:t>róm</a:t>
            </a:r>
            <a:r>
              <a:rPr lang="sk-SK" sz="2200" dirty="0"/>
              <a:t>. denný tábor, Rankovce + 2</a:t>
            </a:r>
          </a:p>
          <a:p>
            <a:pPr marL="1233488"/>
            <a:r>
              <a:rPr lang="sk-SK" sz="2200" dirty="0"/>
              <a:t>12.7. – </a:t>
            </a:r>
            <a:r>
              <a:rPr lang="sk-SK" sz="2200" dirty="0" err="1"/>
              <a:t>pam</a:t>
            </a:r>
            <a:r>
              <a:rPr lang="sk-SK" sz="2200" dirty="0"/>
              <a:t>. </a:t>
            </a:r>
            <a:r>
              <a:rPr lang="sk-SK" sz="2200" dirty="0" err="1"/>
              <a:t>posv</a:t>
            </a:r>
            <a:r>
              <a:rPr lang="sk-SK" sz="2200" dirty="0"/>
              <a:t>. kostola, Čakanovce </a:t>
            </a:r>
          </a:p>
          <a:p>
            <a:pPr marL="1233488"/>
            <a:r>
              <a:rPr lang="sk-SK" sz="2200" dirty="0"/>
              <a:t>26.7. – </a:t>
            </a:r>
            <a:r>
              <a:rPr lang="sk-SK" sz="2200" dirty="0" err="1"/>
              <a:t>pam</a:t>
            </a:r>
            <a:r>
              <a:rPr lang="sk-SK" sz="2200" dirty="0"/>
              <a:t>. </a:t>
            </a:r>
            <a:r>
              <a:rPr lang="sk-SK" sz="2200" dirty="0" err="1"/>
              <a:t>posv</a:t>
            </a:r>
            <a:r>
              <a:rPr lang="sk-SK" sz="2200" dirty="0"/>
              <a:t>. chrámu, Bačkovík</a:t>
            </a:r>
          </a:p>
          <a:p>
            <a:pPr marL="1233488"/>
            <a:r>
              <a:rPr lang="sk-SK" sz="2200" dirty="0"/>
              <a:t>28.7.-2.8. – tábor mládeže, Červenica</a:t>
            </a:r>
          </a:p>
          <a:p>
            <a:pPr marL="1233488"/>
            <a:r>
              <a:rPr lang="sk-SK" sz="2200" dirty="0"/>
              <a:t>3.-7.8. – detský tábor, Kysak</a:t>
            </a:r>
          </a:p>
          <a:p>
            <a:pPr marL="1233488"/>
            <a:r>
              <a:rPr lang="sk-SK" sz="2200" dirty="0"/>
              <a:t>23.8. – </a:t>
            </a:r>
            <a:r>
              <a:rPr lang="sk-SK" sz="2200" dirty="0" err="1"/>
              <a:t>pam</a:t>
            </a:r>
            <a:r>
              <a:rPr lang="sk-SK" sz="2200" dirty="0"/>
              <a:t>. </a:t>
            </a:r>
            <a:r>
              <a:rPr lang="sk-SK" sz="2200" dirty="0" err="1"/>
              <a:t>posv</a:t>
            </a:r>
            <a:r>
              <a:rPr lang="sk-SK" sz="2200" dirty="0"/>
              <a:t>. kostola, Boliarov</a:t>
            </a:r>
          </a:p>
          <a:p>
            <a:pPr marL="1233488"/>
            <a:r>
              <a:rPr lang="sk-SK" sz="2200" dirty="0"/>
              <a:t>27.-30.8. – misijné dni </a:t>
            </a:r>
            <a:r>
              <a:rPr lang="sk-SK" sz="2200" dirty="0" err="1"/>
              <a:t>VD</a:t>
            </a:r>
            <a:r>
              <a:rPr lang="sk-SK" sz="2200" dirty="0"/>
              <a:t>, Ľubovnianske kúpele</a:t>
            </a:r>
          </a:p>
          <a:p>
            <a:pPr marL="1233488"/>
            <a:r>
              <a:rPr lang="sk-SK" sz="2200" dirty="0"/>
              <a:t>30.8. – zač. šk. roka</a:t>
            </a:r>
          </a:p>
          <a:p>
            <a:pPr marL="1233488"/>
            <a:r>
              <a:rPr lang="sk-SK" sz="2200" dirty="0"/>
              <a:t>30.8. – zborové presbyterstvo</a:t>
            </a:r>
          </a:p>
          <a:p>
            <a:pPr marL="890588" indent="0">
              <a:buNone/>
            </a:pPr>
            <a:endParaRPr lang="sk-SK" sz="2200" dirty="0"/>
          </a:p>
          <a:p>
            <a:pPr marL="0" indent="0">
              <a:buNone/>
            </a:pPr>
            <a:r>
              <a:rPr lang="sk-SK" sz="2500" b="1" dirty="0">
                <a:solidFill>
                  <a:srgbClr val="FFFF00"/>
                </a:solidFill>
              </a:rPr>
              <a:t>september: </a:t>
            </a:r>
          </a:p>
          <a:p>
            <a:pPr marL="1233488"/>
            <a:r>
              <a:rPr lang="sk-SK" sz="2200" dirty="0"/>
              <a:t>5.9. – zborový výlet, Banská Štiavnica + Anton</a:t>
            </a:r>
          </a:p>
          <a:p>
            <a:pPr marL="1233488"/>
            <a:r>
              <a:rPr lang="sk-SK" sz="2200" dirty="0"/>
              <a:t>11.-12.9. – sen. stretnutie </a:t>
            </a:r>
            <a:r>
              <a:rPr lang="sk-SK" sz="2200" dirty="0" err="1"/>
              <a:t>SEŽ</a:t>
            </a:r>
            <a:r>
              <a:rPr lang="sk-SK" sz="2200" dirty="0"/>
              <a:t> KOS, Herľany</a:t>
            </a:r>
          </a:p>
          <a:p>
            <a:pPr marL="1233488"/>
            <a:r>
              <a:rPr lang="sk-SK" sz="2200" dirty="0"/>
              <a:t>20.9. – </a:t>
            </a:r>
            <a:r>
              <a:rPr lang="sk-SK" sz="2200" dirty="0" err="1"/>
              <a:t>pam</a:t>
            </a:r>
            <a:r>
              <a:rPr lang="sk-SK" sz="2200" dirty="0"/>
              <a:t>. </a:t>
            </a:r>
            <a:r>
              <a:rPr lang="sk-SK" sz="2200" dirty="0" err="1"/>
              <a:t>posv</a:t>
            </a:r>
            <a:r>
              <a:rPr lang="sk-SK" sz="2200" dirty="0"/>
              <a:t>. kostola, Rankovce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nepravidelné stretnutia III</a:t>
            </a:r>
          </a:p>
        </p:txBody>
      </p:sp>
    </p:spTree>
    <p:extLst>
      <p:ext uri="{BB962C8B-B14F-4D97-AF65-F5344CB8AC3E}">
        <p14:creationId xmlns:p14="http://schemas.microsoft.com/office/powerpoint/2010/main" val="671607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k-SK" sz="280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395536" y="908720"/>
            <a:ext cx="8712968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100" b="1" dirty="0">
                <a:solidFill>
                  <a:srgbClr val="FFFF00"/>
                </a:solidFill>
              </a:rPr>
              <a:t>október:</a:t>
            </a:r>
            <a:r>
              <a:rPr lang="sk-SK" b="1" dirty="0"/>
              <a:t> </a:t>
            </a:r>
            <a:endParaRPr lang="sk-SK" dirty="0"/>
          </a:p>
          <a:p>
            <a:pPr marL="1233488"/>
            <a:r>
              <a:rPr lang="sk-SK" dirty="0"/>
              <a:t>5.-9.10. – bibl. </a:t>
            </a:r>
            <a:r>
              <a:rPr lang="sk-SK" dirty="0" err="1"/>
              <a:t>rekr</a:t>
            </a:r>
            <a:r>
              <a:rPr lang="sk-SK" dirty="0"/>
              <a:t>. týždeň </a:t>
            </a:r>
            <a:r>
              <a:rPr lang="sk-SK" dirty="0" err="1"/>
              <a:t>MoS</a:t>
            </a:r>
            <a:r>
              <a:rPr lang="sk-SK" dirty="0"/>
              <a:t>, Herľany</a:t>
            </a:r>
          </a:p>
          <a:p>
            <a:pPr marL="1233488"/>
            <a:r>
              <a:rPr lang="sk-SK" dirty="0"/>
              <a:t>11.10.  – poďakovanie za úrody</a:t>
            </a:r>
          </a:p>
          <a:p>
            <a:pPr marL="1233488"/>
            <a:r>
              <a:rPr lang="sk-SK" dirty="0"/>
              <a:t>18.10. – zlatá konfirmácia</a:t>
            </a:r>
          </a:p>
          <a:p>
            <a:pPr marL="1233488"/>
            <a:r>
              <a:rPr lang="sk-SK" dirty="0"/>
              <a:t>26.-30.10. - </a:t>
            </a:r>
            <a:r>
              <a:rPr lang="sk-SK" dirty="0" err="1"/>
              <a:t>reform</a:t>
            </a:r>
            <a:r>
              <a:rPr lang="sk-SK" dirty="0"/>
              <a:t>. modlitebný týždeň, po kostoloch</a:t>
            </a:r>
          </a:p>
          <a:p>
            <a:pPr marL="0" indent="0">
              <a:buNone/>
            </a:pPr>
            <a:r>
              <a:rPr lang="sk-SK" dirty="0"/>
              <a:t> </a:t>
            </a:r>
            <a:r>
              <a:rPr lang="sk-SK" sz="2100" b="1" dirty="0">
                <a:solidFill>
                  <a:srgbClr val="FFFF00"/>
                </a:solidFill>
              </a:rPr>
              <a:t>november:</a:t>
            </a:r>
          </a:p>
          <a:p>
            <a:pPr marL="1233488"/>
            <a:r>
              <a:rPr lang="sk-SK" dirty="0"/>
              <a:t>1.11. – pamiatka zosnulých</a:t>
            </a:r>
          </a:p>
          <a:p>
            <a:pPr marL="1233488"/>
            <a:r>
              <a:rPr lang="sk-SK" dirty="0"/>
              <a:t>6.-8.11.- sústredenie konfirmandov, mimo fary (Batizovce?)</a:t>
            </a:r>
          </a:p>
          <a:p>
            <a:pPr marL="1233488"/>
            <a:r>
              <a:rPr lang="sk-SK" dirty="0"/>
              <a:t>12.-15.11. – konferencia ROS, Liptovský Ján</a:t>
            </a:r>
          </a:p>
          <a:p>
            <a:pPr marL="1233488"/>
            <a:r>
              <a:rPr lang="sk-SK" dirty="0"/>
              <a:t>22.11. – sen. stretnutie presbyterov ..</a:t>
            </a:r>
          </a:p>
          <a:p>
            <a:pPr marL="0" indent="0">
              <a:buNone/>
            </a:pPr>
            <a:r>
              <a:rPr lang="sk-SK" sz="2100" b="1" dirty="0">
                <a:solidFill>
                  <a:srgbClr val="FFFF00"/>
                </a:solidFill>
              </a:rPr>
              <a:t>december:</a:t>
            </a:r>
          </a:p>
          <a:p>
            <a:pPr marL="1233488"/>
            <a:r>
              <a:rPr lang="sk-SK" dirty="0"/>
              <a:t>8.12. – </a:t>
            </a:r>
            <a:r>
              <a:rPr lang="sk-SK" dirty="0" err="1"/>
              <a:t>ekum</a:t>
            </a:r>
            <a:r>
              <a:rPr lang="sk-SK" dirty="0"/>
              <a:t>. advent. modlitebný večer</a:t>
            </a:r>
          </a:p>
          <a:p>
            <a:pPr marL="1233488"/>
            <a:r>
              <a:rPr lang="sk-SK" dirty="0"/>
              <a:t>13.12. – adventné stretnutie seniorov, Herľany</a:t>
            </a:r>
          </a:p>
          <a:p>
            <a:pPr marL="1233488"/>
            <a:r>
              <a:rPr lang="sk-SK" dirty="0"/>
              <a:t>31.12. – spoločné vítanie Nového roka, ROS, fara Rankovce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r>
              <a:rPr lang="sk-SK" dirty="0"/>
              <a:t>Duchovná oblasť – nepravidelné stretnutia IV</a:t>
            </a:r>
          </a:p>
        </p:txBody>
      </p:sp>
    </p:spTree>
    <p:extLst>
      <p:ext uri="{BB962C8B-B14F-4D97-AF65-F5344CB8AC3E}">
        <p14:creationId xmlns:p14="http://schemas.microsoft.com/office/powerpoint/2010/main" val="49097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/>
          <p:cNvSpPr>
            <a:spLocks noGrp="1"/>
          </p:cNvSpPr>
          <p:nvPr>
            <p:ph idx="1"/>
          </p:nvPr>
        </p:nvSpPr>
        <p:spPr>
          <a:xfrm>
            <a:off x="1409936" y="1072444"/>
            <a:ext cx="7030786" cy="524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1600" dirty="0"/>
              <a:t>3.4. (Veľký Piatok)		sen. </a:t>
            </a:r>
            <a:r>
              <a:rPr lang="sk-SK" sz="1600" dirty="0" err="1"/>
              <a:t>podporoveň</a:t>
            </a: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r>
              <a:rPr lang="sk-SK" sz="1600" dirty="0"/>
              <a:t>10.5.			sen. </a:t>
            </a:r>
            <a:r>
              <a:rPr lang="sk-SK" sz="1600" dirty="0" err="1"/>
              <a:t>VMV</a:t>
            </a: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r>
              <a:rPr lang="sk-SK" sz="1600" dirty="0"/>
              <a:t>14.6.  			letné tábory zboru</a:t>
            </a:r>
          </a:p>
          <a:p>
            <a:pPr marL="0" indent="0">
              <a:buNone/>
            </a:pPr>
            <a:r>
              <a:rPr lang="sk-SK" sz="1600" dirty="0"/>
              <a:t> </a:t>
            </a:r>
          </a:p>
          <a:p>
            <a:pPr marL="0" indent="0">
              <a:buNone/>
            </a:pPr>
            <a:r>
              <a:rPr lang="sk-SK" sz="1600" dirty="0"/>
              <a:t>11.10.			gen. </a:t>
            </a:r>
            <a:r>
              <a:rPr lang="sk-SK" sz="1600" dirty="0" err="1"/>
              <a:t>podporoveň</a:t>
            </a: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r>
              <a:rPr lang="sk-SK" sz="1600" dirty="0"/>
              <a:t>24.12. (št. večer) - 	všade: 	</a:t>
            </a:r>
            <a:r>
              <a:rPr lang="sk-SK" sz="1600" dirty="0" err="1"/>
              <a:t>det</a:t>
            </a:r>
            <a:r>
              <a:rPr lang="sk-SK" sz="1600" dirty="0"/>
              <a:t>. onkológia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523528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>Rozpis mimoriadnych ofier</a:t>
            </a:r>
          </a:p>
        </p:txBody>
      </p:sp>
    </p:spTree>
    <p:extLst>
      <p:ext uri="{BB962C8B-B14F-4D97-AF65-F5344CB8AC3E}">
        <p14:creationId xmlns:p14="http://schemas.microsoft.com/office/powerpoint/2010/main" val="2519512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víz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457</TotalTime>
  <Words>982</Words>
  <Application>Microsoft Office PowerPoint</Application>
  <PresentationFormat>Prezentácia na obrazovke (4:3)</PresentationFormat>
  <Paragraphs>136</Paragraphs>
  <Slides>9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2" baseType="lpstr">
      <vt:lpstr>Calibri</vt:lpstr>
      <vt:lpstr>Trebuchet MS</vt:lpstr>
      <vt:lpstr>Kvíz</vt:lpstr>
      <vt:lpstr>Plán aktivít 2026</vt:lpstr>
      <vt:lpstr>Duchovná oblasť – pravidelné stretnutia I</vt:lpstr>
      <vt:lpstr>Duchovná oblasť – pravidelné stretnutia II</vt:lpstr>
      <vt:lpstr>Duchovná oblasť – nepravidelné stretnutia I</vt:lpstr>
      <vt:lpstr>Duchovná oblasť – nepravidelné stretnutia I</vt:lpstr>
      <vt:lpstr>Duchovná oblasť – nepravidelné stretnutia II</vt:lpstr>
      <vt:lpstr>Duchovná oblasť – nepravidelné stretnutia III</vt:lpstr>
      <vt:lpstr>Duchovná oblasť – nepravidelné stretnutia IV</vt:lpstr>
      <vt:lpstr>Rozpis mimoriadnych ofier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Ľuboslav Beňo</dc:creator>
  <cp:lastModifiedBy>Beňo Tomáš</cp:lastModifiedBy>
  <cp:revision>11</cp:revision>
  <dcterms:created xsi:type="dcterms:W3CDTF">2016-02-05T12:25:04Z</dcterms:created>
  <dcterms:modified xsi:type="dcterms:W3CDTF">2026-02-08T20:27:18Z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1051</vt:i4>
  </property>
  <property fmtid="{D5CDD505-2E9C-101B-9397-08002B2CF9AE}" pid="3" name="_Version">
    <vt:lpwstr>12.0.4518</vt:lpwstr>
  </property>
</Properties>
</file>